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 Bold" panose="020B0604020202020204" charset="0"/>
      <p:bold r:id="rId17"/>
    </p:embeddedFont>
    <p:embeddedFont>
      <p:font typeface="Open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0213" y="308453"/>
            <a:ext cx="2171161" cy="1725794"/>
          </a:xfrm>
          <a:custGeom>
            <a:avLst/>
            <a:gdLst/>
            <a:ahLst/>
            <a:cxnLst/>
            <a:rect l="l" t="t" r="r" b="b"/>
            <a:pathLst>
              <a:path w="2171161" h="1725794">
                <a:moveTo>
                  <a:pt x="0" y="0"/>
                </a:moveTo>
                <a:lnTo>
                  <a:pt x="2171160" y="0"/>
                </a:lnTo>
                <a:lnTo>
                  <a:pt x="2171160" y="1725795"/>
                </a:lnTo>
                <a:lnTo>
                  <a:pt x="0" y="172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1373" y="308453"/>
            <a:ext cx="9914111" cy="1538077"/>
          </a:xfrm>
          <a:custGeom>
            <a:avLst/>
            <a:gdLst/>
            <a:ahLst/>
            <a:cxnLst/>
            <a:rect l="l" t="t" r="r" b="b"/>
            <a:pathLst>
              <a:path w="9914111" h="1538077">
                <a:moveTo>
                  <a:pt x="0" y="0"/>
                </a:moveTo>
                <a:lnTo>
                  <a:pt x="9914112" y="0"/>
                </a:lnTo>
                <a:lnTo>
                  <a:pt x="9914112" y="1538078"/>
                </a:lnTo>
                <a:lnTo>
                  <a:pt x="0" y="1538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587" y="2296143"/>
            <a:ext cx="5307796" cy="213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Enzo Rafael de Souza Cardoso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Gustavo Assis Calligaris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Igor Matheus de França Fernandes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João Guilherme Araujo Souza</a:t>
            </a:r>
          </a:p>
          <a:p>
            <a:pPr algn="ctr">
              <a:lnSpc>
                <a:spcPts val="3395"/>
              </a:lnSpc>
            </a:pP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20921" y="3279497"/>
            <a:ext cx="797822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 Linux</a:t>
            </a:r>
          </a:p>
          <a:p>
            <a:pPr algn="ctr">
              <a:lnSpc>
                <a:spcPts val="12880"/>
              </a:lnSpc>
            </a:pPr>
            <a:endParaRPr lang="en-US" sz="9200" b="1" dirty="0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93251" y="7123044"/>
            <a:ext cx="10833571" cy="118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Orientadores: Prof. Ronildo/ Prof. Roberto Melle Pinto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27214" y="8960757"/>
            <a:ext cx="10833571" cy="17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Jundiai 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2025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-5279" r="-5279" b="-105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03894" y="475987"/>
            <a:ext cx="10080212" cy="333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ratica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4:</a:t>
            </a:r>
          </a:p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Gerenciador de Pacotes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8640" y="3656330"/>
            <a:ext cx="7374890" cy="52501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No Debian e seus sistemas derivados, existem os pacotes, que são arquivos que contêm os ficheiros para implementar um conjunto de comandos ou funcionalidades.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Existem dois tipos: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97520" y="3978589"/>
            <a:ext cx="8290480" cy="347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0"/>
              </a:lnSpc>
            </a:pPr>
            <a:r>
              <a:rPr lang="en-US" sz="665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1.Pacote Binário</a:t>
            </a:r>
          </a:p>
          <a:p>
            <a:pPr algn="ctr">
              <a:lnSpc>
                <a:spcPts val="9320"/>
              </a:lnSpc>
            </a:pPr>
            <a:r>
              <a:rPr lang="en-US" sz="665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2.Pacote Fonte</a:t>
            </a:r>
          </a:p>
          <a:p>
            <a:pPr algn="ctr">
              <a:lnSpc>
                <a:spcPts val="9320"/>
              </a:lnSpc>
            </a:pPr>
            <a:endParaRPr lang="en-US" sz="665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5492">
            <a:off x="4129339" y="6604434"/>
            <a:ext cx="2374584" cy="2261791"/>
          </a:xfrm>
          <a:custGeom>
            <a:avLst/>
            <a:gdLst/>
            <a:ahLst/>
            <a:cxnLst/>
            <a:rect l="l" t="t" r="r" b="b"/>
            <a:pathLst>
              <a:path w="2374584" h="2261791">
                <a:moveTo>
                  <a:pt x="0" y="0"/>
                </a:moveTo>
                <a:lnTo>
                  <a:pt x="2374584" y="0"/>
                </a:lnTo>
                <a:lnTo>
                  <a:pt x="2374584" y="2261791"/>
                </a:lnTo>
                <a:lnTo>
                  <a:pt x="0" y="226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1788" y="908426"/>
            <a:ext cx="5750509" cy="3965620"/>
          </a:xfrm>
          <a:custGeom>
            <a:avLst/>
            <a:gdLst/>
            <a:ahLst/>
            <a:cxnLst/>
            <a:rect l="l" t="t" r="r" b="b"/>
            <a:pathLst>
              <a:path w="5750509" h="3965620">
                <a:moveTo>
                  <a:pt x="0" y="0"/>
                </a:moveTo>
                <a:lnTo>
                  <a:pt x="5750508" y="0"/>
                </a:lnTo>
                <a:lnTo>
                  <a:pt x="5750508" y="3965620"/>
                </a:lnTo>
                <a:lnTo>
                  <a:pt x="0" y="3965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43707"/>
            <a:ext cx="8575861" cy="436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6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 gerenciamento é feiro através da APT  (Advanced Package Tool ) , que através de códigos no terminal pode acrescentar pacotes úteis ao seu sistema, como o synaptic ou o dpkg, ambos softwares usados para gerenciar intuitivamente os pacotes Debian.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75411" y="5151592"/>
            <a:ext cx="7963263" cy="477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54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Esse sistema de pacotes é um dos motivos de o Debian ser tão usado.</a:t>
            </a:r>
          </a:p>
          <a:p>
            <a:pPr algn="ctr">
              <a:lnSpc>
                <a:spcPts val="7620"/>
              </a:lnSpc>
            </a:pPr>
            <a:endParaRPr lang="en-US" sz="54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19281">
            <a:off x="14540391" y="7273912"/>
            <a:ext cx="2499981" cy="2499981"/>
          </a:xfrm>
          <a:custGeom>
            <a:avLst/>
            <a:gdLst/>
            <a:ahLst/>
            <a:cxnLst/>
            <a:rect l="l" t="t" r="r" b="b"/>
            <a:pathLst>
              <a:path w="2499981" h="2499981">
                <a:moveTo>
                  <a:pt x="0" y="0"/>
                </a:moveTo>
                <a:lnTo>
                  <a:pt x="2499981" y="0"/>
                </a:lnTo>
                <a:lnTo>
                  <a:pt x="2499981" y="2499981"/>
                </a:lnTo>
                <a:lnTo>
                  <a:pt x="0" y="249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16326">
            <a:off x="11526785" y="5506684"/>
            <a:ext cx="2545453" cy="2511663"/>
          </a:xfrm>
          <a:custGeom>
            <a:avLst/>
            <a:gdLst/>
            <a:ahLst/>
            <a:cxnLst/>
            <a:rect l="l" t="t" r="r" b="b"/>
            <a:pathLst>
              <a:path w="2545453" h="2511663">
                <a:moveTo>
                  <a:pt x="0" y="0"/>
                </a:moveTo>
                <a:lnTo>
                  <a:pt x="2545453" y="0"/>
                </a:lnTo>
                <a:lnTo>
                  <a:pt x="2545453" y="2511663"/>
                </a:lnTo>
                <a:lnTo>
                  <a:pt x="0" y="251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818" y="339928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9"/>
                </a:lnTo>
                <a:lnTo>
                  <a:pt x="0" y="2514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28521" y="1700832"/>
            <a:ext cx="3258020" cy="3258020"/>
          </a:xfrm>
          <a:custGeom>
            <a:avLst/>
            <a:gdLst/>
            <a:ahLst/>
            <a:cxnLst/>
            <a:rect l="l" t="t" r="r" b="b"/>
            <a:pathLst>
              <a:path w="3258020" h="3258020">
                <a:moveTo>
                  <a:pt x="0" y="0"/>
                </a:moveTo>
                <a:lnTo>
                  <a:pt x="3258020" y="0"/>
                </a:lnTo>
                <a:lnTo>
                  <a:pt x="3258020" y="3258020"/>
                </a:lnTo>
                <a:lnTo>
                  <a:pt x="0" y="3258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73930" y="476250"/>
            <a:ext cx="9652000" cy="2220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ratica</a:t>
            </a: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5: </a:t>
            </a:r>
          </a:p>
          <a:p>
            <a:pPr algn="ctr">
              <a:lnSpc>
                <a:spcPts val="8660"/>
              </a:lnSpc>
            </a:pPr>
            <a:r>
              <a:rPr lang="en-US" sz="618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Principais Apps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53642"/>
            <a:ext cx="9820730" cy="600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FireFox: um navegador web;</a:t>
            </a: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ThunderBird: um software para emails e notícias;</a:t>
            </a: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 série LibreOffice, que tem as funcionalidades de apps famosos da Microsoft (Word, Excel etc);</a:t>
            </a:r>
          </a:p>
          <a:p>
            <a:pPr algn="ctr">
              <a:lnSpc>
                <a:spcPts val="5310"/>
              </a:lnSpc>
            </a:pPr>
            <a:r>
              <a:rPr lang="en-US" sz="379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Fctix: uma framework  para um método de entrada de dados. Suporta sistemas Linux e Unix, como o FreeBSD.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809834"/>
            <a:ext cx="18288000" cy="209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CONSIDERAÇÕES FINAIS</a:t>
            </a:r>
          </a:p>
          <a:p>
            <a:pPr algn="ctr">
              <a:lnSpc>
                <a:spcPts val="8415"/>
              </a:lnSpc>
            </a:pPr>
            <a:endParaRPr lang="en-US" sz="601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2804664"/>
            <a:ext cx="18288000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Debian é uma distribuição linux não tão usada como o Ubuntu, por exemplo. O seu foco sempre foi estabilidade, segurança e liberdade, e o seu público alvo são os mais capacitados e experientes com o desenvolvimento.</a:t>
            </a:r>
          </a:p>
        </p:txBody>
      </p:sp>
      <p:sp>
        <p:nvSpPr>
          <p:cNvPr id="4" name="Freeform 4"/>
          <p:cNvSpPr/>
          <p:nvPr/>
        </p:nvSpPr>
        <p:spPr>
          <a:xfrm>
            <a:off x="12847957" y="7177562"/>
            <a:ext cx="5440043" cy="3109438"/>
          </a:xfrm>
          <a:custGeom>
            <a:avLst/>
            <a:gdLst/>
            <a:ahLst/>
            <a:cxnLst/>
            <a:rect l="l" t="t" r="r" b="b"/>
            <a:pathLst>
              <a:path w="5440043" h="3109438">
                <a:moveTo>
                  <a:pt x="0" y="0"/>
                </a:moveTo>
                <a:lnTo>
                  <a:pt x="5440043" y="0"/>
                </a:lnTo>
                <a:lnTo>
                  <a:pt x="5440043" y="3109438"/>
                </a:lnTo>
                <a:lnTo>
                  <a:pt x="0" y="3109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3" b="-733"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25604" y="535673"/>
            <a:ext cx="6836792" cy="31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Referências</a:t>
            </a:r>
          </a:p>
          <a:p>
            <a:pPr algn="ctr">
              <a:lnSpc>
                <a:spcPts val="12880"/>
              </a:lnSpc>
            </a:pPr>
            <a:endParaRPr lang="en-US" sz="920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7954" y="2589564"/>
            <a:ext cx="17452093" cy="185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CALADO, A. L. UMA ANÁLISE COMPARATIVA DE DISTRIBUIÇÕES DO SISTEMA OPERACIONAL LINUX. 2018. Disponível em: &lt;https://releia.ifsertao-pe.edu.br/jspui/bitstream/123456789/450/1/TCC%20-%20UMA%20AN%C3%81LISE%20COMPARATIVA%20DE%20DISTRIBUI%C3%87%C3%95ES%20DO%20SISTEMA%20OPERACIONAL%20LINUX.pdf&gt;. Acesso em: 8 set.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590495" y="5086350"/>
            <a:ext cx="18878495" cy="139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 PROJECT. Sobre o Debian. Projeto Debian, [s.d.]a. Disponível em: &lt;https://www.debian.org/intro/about.pt.html&gt;. Acesso em: 6 set. 2025.</a:t>
            </a:r>
          </a:p>
          <a:p>
            <a:pPr algn="ctr">
              <a:lnSpc>
                <a:spcPts val="3730"/>
              </a:lnSpc>
            </a:pPr>
            <a:endParaRPr lang="en-US" sz="266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1990" y="6657801"/>
            <a:ext cx="16814495" cy="19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TECNOBLOG. O que é Debian? Conheça as vantagens do sistema operacional baseado em Linux, 2025. Disponível em: &lt;https://tecnoblog.net/responde/o-que-e-debian-conheca-as-vantagens-do-sistema-operacional-baseado-em-linux/&gt;. Acesso em: 6 set. 2025.</a:t>
            </a:r>
          </a:p>
          <a:p>
            <a:pPr algn="ctr">
              <a:lnSpc>
                <a:spcPts val="3885"/>
              </a:lnSpc>
            </a:pPr>
            <a:endParaRPr lang="en-US" sz="2775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0213" y="308453"/>
            <a:ext cx="2171161" cy="1725794"/>
          </a:xfrm>
          <a:custGeom>
            <a:avLst/>
            <a:gdLst/>
            <a:ahLst/>
            <a:cxnLst/>
            <a:rect l="l" t="t" r="r" b="b"/>
            <a:pathLst>
              <a:path w="2171161" h="1725794">
                <a:moveTo>
                  <a:pt x="0" y="0"/>
                </a:moveTo>
                <a:lnTo>
                  <a:pt x="2171160" y="0"/>
                </a:lnTo>
                <a:lnTo>
                  <a:pt x="2171160" y="1725795"/>
                </a:lnTo>
                <a:lnTo>
                  <a:pt x="0" y="172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1373" y="308453"/>
            <a:ext cx="9914111" cy="1538077"/>
          </a:xfrm>
          <a:custGeom>
            <a:avLst/>
            <a:gdLst/>
            <a:ahLst/>
            <a:cxnLst/>
            <a:rect l="l" t="t" r="r" b="b"/>
            <a:pathLst>
              <a:path w="9914111" h="1538077">
                <a:moveTo>
                  <a:pt x="0" y="0"/>
                </a:moveTo>
                <a:lnTo>
                  <a:pt x="9914112" y="0"/>
                </a:lnTo>
                <a:lnTo>
                  <a:pt x="9914112" y="1538078"/>
                </a:lnTo>
                <a:lnTo>
                  <a:pt x="0" y="1538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51587" y="2296143"/>
            <a:ext cx="5307796" cy="213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Enzo Rafael de Souza Cardoso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Gustavo Assis Calligaris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Igor Matheus de França Fernandes</a:t>
            </a:r>
          </a:p>
          <a:p>
            <a:pPr algn="ctr">
              <a:lnSpc>
                <a:spcPts val="3395"/>
              </a:lnSpc>
            </a:pPr>
            <a:r>
              <a:rPr lang="en-US" sz="242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João Guilherme Araujo Souza</a:t>
            </a:r>
          </a:p>
          <a:p>
            <a:pPr algn="ctr">
              <a:lnSpc>
                <a:spcPts val="3395"/>
              </a:lnSpc>
            </a:pPr>
            <a:endParaRPr lang="en-US" sz="242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873" y="4551369"/>
            <a:ext cx="797822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 Linux</a:t>
            </a:r>
          </a:p>
          <a:p>
            <a:pPr algn="ctr">
              <a:lnSpc>
                <a:spcPts val="12880"/>
              </a:lnSpc>
            </a:pPr>
            <a:endParaRPr lang="en-US" sz="92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93251" y="7123044"/>
            <a:ext cx="10833571" cy="118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Orientadores: Prof. Ronildo/ Prof. Roberto Melle Pinto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27214" y="8960757"/>
            <a:ext cx="10833571" cy="17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Jundiai 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2025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3866" y="495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8" r="-1419" b="-154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8135" y="2838450"/>
            <a:ext cx="12024995" cy="6427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360"/>
              </a:lnSpc>
            </a:pPr>
            <a:r>
              <a:rPr lang="en-US" sz="45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Este trabalho tem por intuito explicar e divulgar a distribuição </a:t>
            </a:r>
          </a:p>
          <a:p>
            <a:pPr algn="l">
              <a:lnSpc>
                <a:spcPts val="6360"/>
              </a:lnSpc>
            </a:pPr>
            <a:r>
              <a:rPr lang="en-US" sz="454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 LINUX, esclarecendo sobre seu uso, versões, instalação e histórico.</a:t>
            </a:r>
          </a:p>
          <a:p>
            <a:pPr algn="l">
              <a:lnSpc>
                <a:spcPts val="6360"/>
              </a:lnSpc>
            </a:pPr>
            <a:endParaRPr lang="en-US" sz="45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6360"/>
              </a:lnSpc>
            </a:pPr>
            <a:endParaRPr lang="en-US" sz="454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29200" y="647700"/>
            <a:ext cx="7665720" cy="240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669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INTRODUÇÃO</a:t>
            </a:r>
          </a:p>
          <a:p>
            <a:pPr algn="ctr">
              <a:lnSpc>
                <a:spcPts val="9375"/>
              </a:lnSpc>
            </a:pPr>
            <a:endParaRPr lang="en-US" sz="669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5444" y="47598"/>
            <a:ext cx="13117112" cy="315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sz="601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1) O que é uma distribuição Linux?</a:t>
            </a:r>
          </a:p>
          <a:p>
            <a:pPr algn="ctr">
              <a:lnSpc>
                <a:spcPts val="8415"/>
              </a:lnSpc>
            </a:pPr>
            <a:endParaRPr lang="en-US" sz="601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8415"/>
              </a:lnSpc>
            </a:pPr>
            <a:endParaRPr lang="en-US" sz="601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994413" y="5143500"/>
            <a:ext cx="4293587" cy="5085608"/>
          </a:xfrm>
          <a:custGeom>
            <a:avLst/>
            <a:gdLst/>
            <a:ahLst/>
            <a:cxnLst/>
            <a:rect l="l" t="t" r="r" b="b"/>
            <a:pathLst>
              <a:path w="4293587" h="5085608">
                <a:moveTo>
                  <a:pt x="0" y="0"/>
                </a:moveTo>
                <a:lnTo>
                  <a:pt x="4293587" y="0"/>
                </a:lnTo>
                <a:lnTo>
                  <a:pt x="4293587" y="5085608"/>
                </a:lnTo>
                <a:lnTo>
                  <a:pt x="0" y="508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507" y="2105954"/>
            <a:ext cx="18054986" cy="510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5"/>
              </a:lnSpc>
            </a:pPr>
            <a:r>
              <a:rPr lang="en-US" sz="414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Uma distribuição linux é um sistema operativo baseado no Kernel (Linux), que por sua vez é o componente central de um sistema operacional, servindo como a camada de software mais próxima do hardware, uma verdadeira ponte para cooperação.</a:t>
            </a:r>
          </a:p>
          <a:p>
            <a:pPr algn="l">
              <a:lnSpc>
                <a:spcPts val="5805"/>
              </a:lnSpc>
            </a:pPr>
            <a:endParaRPr lang="en-US" sz="414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l">
              <a:lnSpc>
                <a:spcPts val="5805"/>
              </a:lnSpc>
            </a:pPr>
            <a:r>
              <a:rPr lang="en-US" sz="414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Há diversos tipos de kernels, como o Kernel Linux, Hur etc.</a:t>
            </a:r>
          </a:p>
          <a:p>
            <a:pPr algn="l">
              <a:lnSpc>
                <a:spcPts val="5805"/>
              </a:lnSpc>
            </a:pPr>
            <a:endParaRPr lang="en-US" sz="4145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352478" y="7868340"/>
            <a:ext cx="1641935" cy="421950"/>
          </a:xfrm>
          <a:custGeom>
            <a:avLst/>
            <a:gdLst/>
            <a:ahLst/>
            <a:cxnLst/>
            <a:rect l="l" t="t" r="r" b="b"/>
            <a:pathLst>
              <a:path w="1641935" h="421950">
                <a:moveTo>
                  <a:pt x="0" y="0"/>
                </a:moveTo>
                <a:lnTo>
                  <a:pt x="1641935" y="0"/>
                </a:lnTo>
                <a:lnTo>
                  <a:pt x="1641935" y="421950"/>
                </a:lnTo>
                <a:lnTo>
                  <a:pt x="0" y="42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657604"/>
            <a:ext cx="3871356" cy="3629396"/>
          </a:xfrm>
          <a:custGeom>
            <a:avLst/>
            <a:gdLst/>
            <a:ahLst/>
            <a:cxnLst/>
            <a:rect l="l" t="t" r="r" b="b"/>
            <a:pathLst>
              <a:path w="3871356" h="3629396">
                <a:moveTo>
                  <a:pt x="0" y="0"/>
                </a:moveTo>
                <a:lnTo>
                  <a:pt x="3871356" y="0"/>
                </a:lnTo>
                <a:lnTo>
                  <a:pt x="3871356" y="3629396"/>
                </a:lnTo>
                <a:lnTo>
                  <a:pt x="0" y="3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79" r="-5279" b="-105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8988" y="114300"/>
            <a:ext cx="11677799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b="1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2) O que é o </a:t>
            </a:r>
            <a:r>
              <a:rPr lang="en-US" sz="8000" b="1" dirty="0" err="1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</a:t>
            </a:r>
            <a:r>
              <a:rPr lang="en-US" sz="8000" b="1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?</a:t>
            </a:r>
            <a:endParaRPr lang="en-US" sz="8000" b="1" dirty="0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ctr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3279" y="2336694"/>
            <a:ext cx="17729218" cy="713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debian é uma das mais antigas distribuições linux, ela é atualizada até os dias de hoje. Os sistemas Debian atualmente usam o Kernel Linux ou o Kernel FreeBSD.</a:t>
            </a:r>
          </a:p>
          <a:p>
            <a:pPr algn="l">
              <a:lnSpc>
                <a:spcPts val="4380"/>
              </a:lnSpc>
            </a:pP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Kernel Linux (inspirado no Kernel Unix,) é um núcleo monolítico, uma estrutura onde todas os códigos são executados no lugar do núcleo no modo Kernel (ou modo de supervisão). Isso significa que o núcleo tem acesso irrestrito ao hardware do computador, que resulta em um alto desempenho.</a:t>
            </a:r>
          </a:p>
          <a:p>
            <a:pPr algn="l">
              <a:lnSpc>
                <a:spcPts val="4380"/>
              </a:lnSpc>
            </a:pP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l">
              <a:lnSpc>
                <a:spcPts val="4380"/>
              </a:lnSpc>
            </a:pPr>
            <a:r>
              <a:rPr lang="en-US" sz="3130" b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O Kernel FreeBSD é um kernel, também de nucleo monolítico, desenvolvido para o Sistema FreeBSD, com todo o código fonte centralizado e um modelo de desenvolvimento mais previsível, além de usar a licença BSD, e não a Linux, que permite o Sistema BSD ser mais flexível e de código privado.</a:t>
            </a:r>
          </a:p>
          <a:p>
            <a:pPr algn="l">
              <a:lnSpc>
                <a:spcPts val="4380"/>
              </a:lnSpc>
            </a:pPr>
            <a:endParaRPr lang="en-US" sz="3130" b="1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1445" y="6508099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7" y="0"/>
                </a:lnTo>
                <a:lnTo>
                  <a:pt x="4926427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601497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Stable: Esta é a versão de produção do Debian, a que nós primeiramente recomendamos que seja usada. A “oficial”, por assim dizer.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Testing: Esta é a versão de teste do Debian, aqui há diversas implementações que passarão por testes antes de entrarem na versão estável. Contém as versões mais recentes dos softwares.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Unstable: é aqui onde ocorre o desenvolvimento real do Debian. É usada por desenvolvedores e pessoas que querem viver no limite (DEBIAN, 2025).</a:t>
            </a:r>
          </a:p>
          <a:p>
            <a:pPr algn="ctr"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" name="Freeform 4"/>
          <p:cNvSpPr/>
          <p:nvPr/>
        </p:nvSpPr>
        <p:spPr>
          <a:xfrm rot="3463313">
            <a:off x="-1122780" y="-1028700"/>
            <a:ext cx="3878199" cy="41148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74962"/>
            <a:ext cx="18288000" cy="209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602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3</a:t>
            </a:r>
            <a:r>
              <a:rPr lang="en-US" sz="6020" b="1" dirty="0" smtClean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) </a:t>
            </a:r>
            <a:r>
              <a:rPr lang="en-US" sz="6020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Versões</a:t>
            </a:r>
            <a:r>
              <a:rPr lang="en-US" sz="602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DEBIAN:</a:t>
            </a:r>
          </a:p>
          <a:p>
            <a:pPr algn="ctr">
              <a:lnSpc>
                <a:spcPts val="8425"/>
              </a:lnSpc>
            </a:pPr>
            <a:endParaRPr lang="en-US" sz="6020" b="1" dirty="0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00400" y="763275"/>
            <a:ext cx="11692496" cy="273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endParaRPr dirty="0"/>
          </a:p>
          <a:p>
            <a:pPr algn="ctr">
              <a:lnSpc>
                <a:spcPts val="7280"/>
              </a:lnSpc>
            </a:pPr>
            <a:r>
              <a:rPr lang="en-US" sz="5200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Há</a:t>
            </a:r>
            <a:r>
              <a:rPr lang="en-US" sz="520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3 </a:t>
            </a:r>
            <a:r>
              <a:rPr lang="en-US" sz="5200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versões</a:t>
            </a:r>
            <a:r>
              <a:rPr lang="en-US" sz="520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de </a:t>
            </a:r>
            <a:r>
              <a:rPr lang="en-US" sz="5200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Debian</a:t>
            </a:r>
            <a:r>
              <a:rPr lang="en-US" sz="520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5200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disponíveis</a:t>
            </a:r>
            <a:r>
              <a:rPr lang="en-US" sz="5200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:</a:t>
            </a:r>
          </a:p>
          <a:p>
            <a:pPr algn="ctr">
              <a:lnSpc>
                <a:spcPts val="7280"/>
              </a:lnSpc>
            </a:pPr>
            <a:endParaRPr lang="en-US" sz="5200" b="1" dirty="0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6927" y="3058934"/>
            <a:ext cx="7605581" cy="5704186"/>
          </a:xfrm>
          <a:custGeom>
            <a:avLst/>
            <a:gdLst/>
            <a:ahLst/>
            <a:cxnLst/>
            <a:rect l="l" t="t" r="r" b="b"/>
            <a:pathLst>
              <a:path w="7605581" h="5704186">
                <a:moveTo>
                  <a:pt x="0" y="0"/>
                </a:moveTo>
                <a:lnTo>
                  <a:pt x="7605581" y="0"/>
                </a:lnTo>
                <a:lnTo>
                  <a:pt x="7605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26731" y="363539"/>
            <a:ext cx="18288000" cy="316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0"/>
              </a:lnSpc>
            </a:pPr>
            <a:r>
              <a:rPr lang="en-US" sz="600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Parte Prática 1:</a:t>
            </a:r>
          </a:p>
          <a:p>
            <a:pPr algn="ctr">
              <a:lnSpc>
                <a:spcPts val="8410"/>
              </a:lnSpc>
            </a:pPr>
            <a:r>
              <a:rPr lang="en-US" sz="600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Como acessar?</a:t>
            </a:r>
          </a:p>
          <a:p>
            <a:pPr algn="ctr">
              <a:lnSpc>
                <a:spcPts val="8410"/>
              </a:lnSpc>
            </a:pPr>
            <a:endParaRPr lang="en-US" sz="6005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1079" y="3224409"/>
            <a:ext cx="9144000" cy="528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374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 principal forma de se instalar o debian é baixando sua iso através do site oficial do debian, depois disso você só precisa entrar na bios do computador e configurá-la para inicializar o sistema a partir da sua unidade de armazenamento com a ISO (Pen-drive, CD/DVD, SSD, etc).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11709"/>
            <a:ext cx="18736255" cy="12087906"/>
          </a:xfrm>
          <a:custGeom>
            <a:avLst/>
            <a:gdLst/>
            <a:ahLst/>
            <a:cxnLst/>
            <a:rect l="l" t="t" r="r" b="b"/>
            <a:pathLst>
              <a:path w="18736255" h="12087906">
                <a:moveTo>
                  <a:pt x="0" y="0"/>
                </a:moveTo>
                <a:lnTo>
                  <a:pt x="18736255" y="0"/>
                </a:lnTo>
                <a:lnTo>
                  <a:pt x="18736255" y="12087906"/>
                </a:lnTo>
                <a:lnTo>
                  <a:pt x="0" y="1208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9" t="-5263" r="-4329"/>
            </a:stretch>
          </a:blipFill>
        </p:spPr>
        <p:txBody>
          <a:bodyPr/>
          <a:lstStyle/>
          <a:p>
            <a:endParaRPr lang="pt-B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-184785"/>
            <a:ext cx="17889855" cy="17627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7680"/>
              </a:lnSpc>
            </a:pPr>
            <a:r>
              <a:rPr lang="pt-BR" altLang="en-US" sz="5485" b="1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Parte </a:t>
            </a:r>
            <a:r>
              <a:rPr lang="pt-BR" altLang="en-US" sz="5485" b="1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Prática </a:t>
            </a:r>
            <a:r>
              <a:rPr lang="en-US" sz="5485" b="1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2:</a:t>
            </a:r>
          </a:p>
          <a:p>
            <a:pPr algn="ctr">
              <a:lnSpc>
                <a:spcPts val="7680"/>
              </a:lnSpc>
            </a:pPr>
            <a:r>
              <a:rPr lang="en-US" sz="5485" b="1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As </a:t>
            </a:r>
            <a:r>
              <a:rPr lang="en-US" sz="5485" b="1" dirty="0" err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formas</a:t>
            </a:r>
            <a:r>
              <a:rPr lang="en-US" sz="5485" b="1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de se </a:t>
            </a:r>
            <a:r>
              <a:rPr lang="en-US" sz="5485" b="1" dirty="0" err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usar</a:t>
            </a:r>
            <a:r>
              <a:rPr lang="en-US" sz="5485" b="1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5485" b="1" dirty="0" err="1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</a:t>
            </a:r>
            <a:r>
              <a:rPr lang="en-US" sz="5485" b="1" dirty="0" err="1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ebian</a:t>
            </a:r>
            <a:r>
              <a:rPr lang="en-US" sz="5485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67000" y="2705100"/>
            <a:ext cx="13756640" cy="52546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pode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usar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o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debian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de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duas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formas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principais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com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ou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sem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interface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gráfica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</a:p>
          <a:p>
            <a:pPr algn="ctr">
              <a:lnSpc>
                <a:spcPts val="4000"/>
              </a:lnSpc>
            </a:pP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Por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padrão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o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debian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é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instalado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com o GNOME, que é um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tipo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de GUI 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compativel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com o 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debian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(ex: KDE, XFCE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etc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).</a:t>
            </a:r>
          </a:p>
          <a:p>
            <a:pPr algn="ctr">
              <a:lnSpc>
                <a:spcPts val="4000"/>
              </a:lnSpc>
            </a:pP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também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pode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usar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o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debian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apenas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com o terminal, com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todas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as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funcionalidades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mas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sem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a interface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gráfica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</a:p>
          <a:p>
            <a:pPr algn="ctr">
              <a:lnSpc>
                <a:spcPts val="4000"/>
              </a:lnSpc>
            </a:pPr>
            <a:endParaRPr lang="en-US" sz="2855" dirty="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algn="ctr">
              <a:lnSpc>
                <a:spcPts val="4000"/>
              </a:lnSpc>
            </a:pP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Você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pode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entrar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no terminal do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Debian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mesmo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com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uma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GUI,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apertando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Ctrl-Alt-F3, e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voltar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</a:t>
            </a:r>
            <a:r>
              <a:rPr lang="en-US" sz="2855" dirty="0" err="1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usando</a:t>
            </a:r>
            <a:r>
              <a:rPr lang="en-US" sz="2855" dirty="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Ctrl-Alt-F2.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9535">
            <a:off x="13008114" y="4546656"/>
            <a:ext cx="3575946" cy="3508897"/>
          </a:xfrm>
          <a:custGeom>
            <a:avLst/>
            <a:gdLst/>
            <a:ahLst/>
            <a:cxnLst/>
            <a:rect l="l" t="t" r="r" b="b"/>
            <a:pathLst>
              <a:path w="3575946" h="3508897">
                <a:moveTo>
                  <a:pt x="0" y="0"/>
                </a:moveTo>
                <a:lnTo>
                  <a:pt x="3575946" y="0"/>
                </a:lnTo>
                <a:lnTo>
                  <a:pt x="3575946" y="3508898"/>
                </a:lnTo>
                <a:lnTo>
                  <a:pt x="0" y="350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6087" y="-2657715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190500"/>
            <a:ext cx="9141460" cy="2291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5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</a:t>
            </a:r>
            <a:r>
              <a:rPr lang="pt-BR" altLang="en-US" sz="6385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arte </a:t>
            </a:r>
            <a:r>
              <a:rPr lang="pt-BR" altLang="en-US" sz="6385" b="1" dirty="0" smtClean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Prática</a:t>
            </a:r>
            <a:r>
              <a:rPr lang="en-US" sz="6385" b="1" dirty="0" smtClean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6385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3:</a:t>
            </a:r>
          </a:p>
          <a:p>
            <a:pPr algn="ctr">
              <a:lnSpc>
                <a:spcPts val="8935"/>
              </a:lnSpc>
            </a:pPr>
            <a:r>
              <a:rPr lang="en-US" sz="6385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Códigos</a:t>
            </a:r>
            <a:r>
              <a:rPr lang="en-US" sz="6385" b="1" dirty="0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6385" b="1" dirty="0" err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úteis</a:t>
            </a:r>
            <a:endParaRPr lang="en-US" sz="6385" b="1" dirty="0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845761" y="6071997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7"/>
                </a:lnTo>
                <a:lnTo>
                  <a:pt x="0" y="5271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0615" y="3048127"/>
            <a:ext cx="8192488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Há alguns códigos úteis para quem quer participar da experiência Linux no Debian.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Quando entrar no terminal para fazer seu login, escreva “root” no nome e coloque a senha do administrador (essa senha é definida por você na hora da instalação). Isso lhe dará controle absoluto e irrestrito sobre o sistema e até sobre outros usuários.</a:t>
            </a:r>
          </a:p>
        </p:txBody>
      </p:sp>
      <p:sp>
        <p:nvSpPr>
          <p:cNvPr id="7" name="Freeform 7"/>
          <p:cNvSpPr/>
          <p:nvPr/>
        </p:nvSpPr>
        <p:spPr>
          <a:xfrm>
            <a:off x="-2251341" y="-2486140"/>
            <a:ext cx="4926426" cy="5271468"/>
          </a:xfrm>
          <a:custGeom>
            <a:avLst/>
            <a:gdLst/>
            <a:ahLst/>
            <a:cxnLst/>
            <a:rect l="l" t="t" r="r" b="b"/>
            <a:pathLst>
              <a:path w="4926426" h="5271468">
                <a:moveTo>
                  <a:pt x="0" y="0"/>
                </a:moveTo>
                <a:lnTo>
                  <a:pt x="4926426" y="0"/>
                </a:lnTo>
                <a:lnTo>
                  <a:pt x="4926426" y="5271468"/>
                </a:lnTo>
                <a:lnTo>
                  <a:pt x="0" y="527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6127" y="5763109"/>
            <a:ext cx="3283142" cy="4277710"/>
          </a:xfrm>
          <a:custGeom>
            <a:avLst/>
            <a:gdLst/>
            <a:ahLst/>
            <a:cxnLst/>
            <a:rect l="l" t="t" r="r" b="b"/>
            <a:pathLst>
              <a:path w="3283142" h="4277710">
                <a:moveTo>
                  <a:pt x="0" y="0"/>
                </a:moveTo>
                <a:lnTo>
                  <a:pt x="3283143" y="0"/>
                </a:lnTo>
                <a:lnTo>
                  <a:pt x="3283143" y="4277710"/>
                </a:lnTo>
                <a:lnTo>
                  <a:pt x="0" y="42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66694" y="785317"/>
            <a:ext cx="4435810" cy="4358183"/>
          </a:xfrm>
          <a:custGeom>
            <a:avLst/>
            <a:gdLst/>
            <a:ahLst/>
            <a:cxnLst/>
            <a:rect l="l" t="t" r="r" b="b"/>
            <a:pathLst>
              <a:path w="4435810" h="4358183">
                <a:moveTo>
                  <a:pt x="0" y="0"/>
                </a:moveTo>
                <a:lnTo>
                  <a:pt x="4435809" y="0"/>
                </a:lnTo>
                <a:lnTo>
                  <a:pt x="4435809" y="4358183"/>
                </a:lnTo>
                <a:lnTo>
                  <a:pt x="0" y="435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2966" y="1394245"/>
            <a:ext cx="9325921" cy="407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387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Multi-Usuário</a:t>
            </a:r>
          </a:p>
          <a:p>
            <a:pPr algn="ctr">
              <a:lnSpc>
                <a:spcPts val="5420"/>
              </a:lnSpc>
            </a:pPr>
            <a:r>
              <a:rPr lang="en-US" sz="387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Outra funcionalidade  interessante  é o fato de que é possível logar em diversos usuários pelo terminal, ao mesmo tempo. Apenas clique Ctrl-Alt-F4 até F7 e veja a mágica acontecer.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08655" y="5929638"/>
            <a:ext cx="9144000" cy="332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</a:pPr>
            <a:r>
              <a:rPr lang="en-US" sz="3795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SU</a:t>
            </a:r>
          </a:p>
          <a:p>
            <a:pPr algn="ctr">
              <a:lnSpc>
                <a:spcPts val="5310"/>
              </a:lnSpc>
            </a:pPr>
            <a:r>
              <a:rPr lang="en-US" sz="3795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 su é uma maneira de um usuário normal ganhar privilégios administrativos sem precisar da palavra passe do root;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1008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Open Sans Bold</vt:lpstr>
      <vt:lpstr>Arial</vt:lpstr>
      <vt:lpstr>Open Sans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Gustavo Assis Caligaris Igor Matheus de França Fernandes</dc:title>
  <dc:creator/>
  <cp:lastModifiedBy>EtecVAV</cp:lastModifiedBy>
  <cp:revision>3</cp:revision>
  <dcterms:created xsi:type="dcterms:W3CDTF">2006-08-16T00:00:00Z</dcterms:created>
  <dcterms:modified xsi:type="dcterms:W3CDTF">2025-09-11T12:51:03Z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E2E0826277834ADF91D79831A02CED99_12</vt:lpwstr>
  </property>
  <property fmtid="{D5CDD505-2E9C-101B-9397-08002B2CF9AE}" pid="3" name="KSOProductBuildVer">
    <vt:lpwstr>1046-12.2.0.22549</vt:lpwstr>
  </property>
</Properties>
</file>